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305" r:id="rId3"/>
    <p:sldId id="315" r:id="rId4"/>
    <p:sldId id="318" r:id="rId5"/>
    <p:sldId id="319" r:id="rId6"/>
    <p:sldId id="320" r:id="rId7"/>
    <p:sldId id="322" r:id="rId8"/>
    <p:sldId id="323" r:id="rId9"/>
    <p:sldId id="321" r:id="rId10"/>
    <p:sldId id="317" r:id="rId11"/>
    <p:sldId id="314" r:id="rId12"/>
    <p:sldId id="326" r:id="rId13"/>
    <p:sldId id="327" r:id="rId14"/>
    <p:sldId id="324" r:id="rId15"/>
    <p:sldId id="328" r:id="rId16"/>
    <p:sldId id="331" r:id="rId17"/>
    <p:sldId id="330" r:id="rId18"/>
    <p:sldId id="325" r:id="rId19"/>
    <p:sldId id="332" r:id="rId20"/>
    <p:sldId id="333" r:id="rId21"/>
    <p:sldId id="334" r:id="rId22"/>
    <p:sldId id="27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9" d="100"/>
          <a:sy n="149" d="100"/>
        </p:scale>
        <p:origin x="-52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3353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noon99jaki.github.io/unpublished/2011.semantics.pdf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noon99jaki.github.io/unpublished/2011.semantics.pdf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blog.featurelabs.com/feature-engineering-vs-feature-selection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blog.featurelabs.com/feature-engineering-vs-feature-selection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3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0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2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4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https://blog.featurelabs.com/feature-engineering-vs-feature-selection/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8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https://blog.featurelabs.com/feature-engineering-vs-feature-selection/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3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i.googleblog.com/2016/06/wide-deep-learning-better-together-with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aitutorial2019.github.i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3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 – Machine learning context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Wide and Deep Learning - </a:t>
            </a:r>
            <a:r>
              <a:rPr lang="en-US" sz="800" dirty="0">
                <a:hlinkClick r:id="rId2"/>
              </a:rPr>
              <a:t>https://ai.googleblog.com/2016/06/wide-deep-learning-better-together-</a:t>
            </a:r>
            <a:r>
              <a:rPr lang="en-US" sz="800" dirty="0" smtClean="0">
                <a:hlinkClick r:id="rId2"/>
              </a:rPr>
              <a:t>with.html</a:t>
            </a:r>
            <a:endParaRPr lang="en-US" sz="800" dirty="0" smtClean="0"/>
          </a:p>
          <a:p>
            <a:endParaRPr lang="en-US" sz="1000" dirty="0"/>
          </a:p>
          <a:p>
            <a:r>
              <a:rPr lang="en-US" sz="1200" b="1" dirty="0">
                <a:solidFill>
                  <a:srgbClr val="FF0000"/>
                </a:solidFill>
              </a:rPr>
              <a:t>Memorization and Generalization</a:t>
            </a:r>
            <a:r>
              <a:rPr lang="en-US" sz="1200" b="1" dirty="0"/>
              <a:t>, </a:t>
            </a:r>
            <a:r>
              <a:rPr lang="en-US" sz="1200" b="1" dirty="0">
                <a:solidFill>
                  <a:srgbClr val="00B050"/>
                </a:solidFill>
              </a:rPr>
              <a:t>Linear models and Deep Models </a:t>
            </a:r>
          </a:p>
          <a:p>
            <a:endParaRPr lang="en-US" sz="1200" dirty="0"/>
          </a:p>
          <a:p>
            <a:r>
              <a:rPr lang="en-US" sz="1200" b="1" dirty="0" err="1"/>
              <a:t>E.g</a:t>
            </a:r>
            <a:r>
              <a:rPr lang="en-US" sz="1200" b="1" dirty="0"/>
              <a:t>,: </a:t>
            </a:r>
            <a:r>
              <a:rPr lang="en-US" sz="1200" b="1" dirty="0" err="1"/>
              <a:t>FoodIO</a:t>
            </a:r>
            <a:r>
              <a:rPr lang="en-US" sz="1200" b="1" dirty="0"/>
              <a:t> app – just say what kind of food you want, and the app will predict the dish the you will like best</a:t>
            </a:r>
          </a:p>
          <a:p>
            <a:endParaRPr lang="en-US" sz="1200" dirty="0"/>
          </a:p>
          <a:p>
            <a:r>
              <a:rPr lang="en-US" sz="1200" dirty="0"/>
              <a:t>First cut (non-ML version?)</a:t>
            </a:r>
          </a:p>
          <a:p>
            <a:endParaRPr lang="en-US" sz="1200" dirty="0"/>
          </a:p>
          <a:p>
            <a:r>
              <a:rPr lang="en-US" sz="1200" b="1" dirty="0"/>
              <a:t>Wide component</a:t>
            </a:r>
            <a:r>
              <a:rPr lang="en-US" sz="1200" dirty="0"/>
              <a:t>: a linear model that captures how the co-occurrence of a query-item feature pair correlates with the target label (whether an item is consumed or not)</a:t>
            </a:r>
          </a:p>
          <a:p>
            <a:endParaRPr lang="en-US" sz="1600" b="1" i="1" dirty="0"/>
          </a:p>
          <a:p>
            <a:r>
              <a:rPr lang="en-US" sz="1200" b="1" dirty="0"/>
              <a:t>Deep component</a:t>
            </a:r>
            <a:r>
              <a:rPr lang="en-US" sz="1200" dirty="0"/>
              <a:t>: user need: similar but different cuisines (discovery): generalize by matching items to queries that are close to each other in the embedding space</a:t>
            </a:r>
          </a:p>
          <a:p>
            <a:endParaRPr lang="en-US" sz="1200" b="1" i="1" dirty="0"/>
          </a:p>
          <a:p>
            <a:r>
              <a:rPr lang="en-US" sz="1200" b="1" i="1" dirty="0"/>
              <a:t>Balance between the two depends on intent: </a:t>
            </a:r>
            <a:r>
              <a:rPr lang="en-US" dirty="0"/>
              <a:t> “iced decaf latte with nonfat milk” vs “seafood”</a:t>
            </a:r>
            <a:endParaRPr lang="en-US" sz="12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C590C6-9755-844C-9D81-02D9611D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7667"/>
            <a:ext cx="4572000" cy="1271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4CEE6B-E2AD-6C44-A4A8-5EF845FF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30" y="3363351"/>
            <a:ext cx="4293823" cy="18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484220"/>
            <a:ext cx="85206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>
                <a:solidFill>
                  <a:srgbClr val="0070C0"/>
                </a:solidFill>
              </a:rPr>
              <a:t>Shall I involve human experts to engineer features, 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or shall I use them only to establish a training set?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Feature Engineering:</a:t>
            </a:r>
          </a:p>
          <a:p>
            <a:r>
              <a:rPr lang="en-US" sz="1800" dirty="0"/>
              <a:t>the process of using domain knowledge to </a:t>
            </a:r>
            <a:r>
              <a:rPr lang="en-US" sz="1800" b="1" i="1" dirty="0"/>
              <a:t>extract ”hand crafted” features from raw data via data mining techniques</a:t>
            </a:r>
            <a:r>
              <a:rPr lang="en-US" sz="1800" dirty="0"/>
              <a:t>. These features can be used to improve the performance of machine learning algorithms. </a:t>
            </a:r>
          </a:p>
          <a:p>
            <a:endParaRPr lang="en-US" sz="1800" dirty="0"/>
          </a:p>
          <a:p>
            <a:endParaRPr lang="en-US" sz="1800" b="1" dirty="0"/>
          </a:p>
          <a:p>
            <a:r>
              <a:rPr lang="en-US" sz="1800" b="1" dirty="0"/>
              <a:t>Feature Learning:</a:t>
            </a:r>
          </a:p>
          <a:p>
            <a:r>
              <a:rPr lang="en-US" sz="1800" dirty="0"/>
              <a:t>set of techniques that allows a system to </a:t>
            </a:r>
            <a:r>
              <a:rPr lang="en-US" sz="1800" b="1" dirty="0"/>
              <a:t>automatically discover the representations needed for </a:t>
            </a:r>
            <a:r>
              <a:rPr lang="en-US" sz="1800" b="1" dirty="0">
                <a:solidFill>
                  <a:schemeClr val="tx1"/>
                </a:solidFill>
              </a:rPr>
              <a:t>feature</a:t>
            </a:r>
            <a:r>
              <a:rPr lang="en-US" sz="1800" b="1" dirty="0"/>
              <a:t> detection </a:t>
            </a:r>
            <a:r>
              <a:rPr lang="en-US" sz="1800" dirty="0"/>
              <a:t>or classification from raw data. </a:t>
            </a:r>
          </a:p>
          <a:p>
            <a:endParaRPr lang="en-US" sz="1800" dirty="0"/>
          </a:p>
          <a:p>
            <a:r>
              <a:rPr lang="en-US" sz="1800" dirty="0"/>
              <a:t>This replaces manual </a:t>
            </a:r>
            <a:r>
              <a:rPr lang="en-US" sz="1800" dirty="0">
                <a:solidFill>
                  <a:schemeClr val="tx1"/>
                </a:solidFill>
              </a:rPr>
              <a:t>feature engineering </a:t>
            </a:r>
            <a:r>
              <a:rPr lang="en-US" sz="1800" dirty="0"/>
              <a:t>and allows a machine to both learn the features and use them to perform a specific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6675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16025"/>
            <a:ext cx="85206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Example: Cat vs Dog image classifier</a:t>
            </a:r>
          </a:p>
          <a:p>
            <a:endParaRPr lang="en-US" sz="1800" b="1" dirty="0"/>
          </a:p>
          <a:p>
            <a:r>
              <a:rPr lang="en-US" sz="1800" b="1" dirty="0"/>
              <a:t>What should be the input to the classifier?</a:t>
            </a:r>
          </a:p>
          <a:p>
            <a:endParaRPr lang="en-US" sz="1800" b="1" dirty="0"/>
          </a:p>
          <a:p>
            <a:r>
              <a:rPr lang="en-US" b="1" dirty="0"/>
              <a:t>Option 1: use raw pixels as features </a:t>
            </a:r>
            <a:r>
              <a:rPr lang="en-US" dirty="0"/>
              <a:t>– </a:t>
            </a:r>
            <a:r>
              <a:rPr lang="en-US" b="1" i="1" dirty="0"/>
              <a:t>but it’s a massive feature space that makes it hard for models to generalize! </a:t>
            </a:r>
            <a:r>
              <a:rPr lang="en-US" b="1" dirty="0"/>
              <a:t>(what is the text equivalent?)</a:t>
            </a:r>
          </a:p>
          <a:p>
            <a:endParaRPr lang="en-US" b="1" dirty="0"/>
          </a:p>
          <a:p>
            <a:r>
              <a:rPr lang="en-US" b="1" dirty="0"/>
              <a:t>Option 2-a: </a:t>
            </a:r>
          </a:p>
          <a:p>
            <a:r>
              <a:rPr lang="en-US" b="1" dirty="0"/>
              <a:t>Manually</a:t>
            </a:r>
            <a:r>
              <a:rPr lang="en-US" dirty="0"/>
              <a:t> define and extract features using domain knowledge. Examples: edge detection, corner detection, histograms, etc. However, these may not be the best possible features for this problem.</a:t>
            </a:r>
          </a:p>
          <a:p>
            <a:endParaRPr lang="en-US" dirty="0"/>
          </a:p>
          <a:p>
            <a:r>
              <a:rPr lang="en-US" b="1" dirty="0"/>
              <a:t>Option 2-b: </a:t>
            </a:r>
          </a:p>
          <a:p>
            <a:r>
              <a:rPr lang="en-US" b="1" dirty="0"/>
              <a:t>Train a model to identify and extract features </a:t>
            </a:r>
          </a:p>
          <a:p>
            <a:r>
              <a:rPr lang="en-US" b="1" dirty="0"/>
              <a:t>(e.g., deep learning CNNs)</a:t>
            </a:r>
          </a:p>
          <a:p>
            <a:r>
              <a:rPr lang="en-US" dirty="0"/>
              <a:t>These </a:t>
            </a:r>
            <a:r>
              <a:rPr lang="en-US" dirty="0" err="1"/>
              <a:t>arent</a:t>
            </a:r>
            <a:r>
              <a:rPr lang="en-US" dirty="0"/>
              <a:t> general low-level features like edges or corners,</a:t>
            </a:r>
          </a:p>
          <a:p>
            <a:r>
              <a:rPr lang="en-US" dirty="0"/>
              <a:t>but are tailored for each class. </a:t>
            </a:r>
          </a:p>
          <a:p>
            <a:r>
              <a:rPr lang="en-US" dirty="0"/>
              <a:t>We have no control on what </a:t>
            </a:r>
          </a:p>
          <a:p>
            <a:r>
              <a:rPr lang="en-US" dirty="0"/>
              <a:t>features will be extracted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37275E-D79A-DB49-B8FA-DE4D9C74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79" y="3142566"/>
            <a:ext cx="3267985" cy="17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6675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235D1D1-AC3F-C048-9C10-73C48816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7" y="763416"/>
            <a:ext cx="7322047" cy="41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Shall I start a with high-level classifications and text characteristics, then gradually break them down into more detail, or shall I do the reverse?</a:t>
            </a: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BBB7A6CF-15BA-774A-8F21-0D4A0E82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3" y="1300453"/>
            <a:ext cx="5626542" cy="33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9DB5B29-1D28-D44D-BBAE-8D7E86B2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2" y="906658"/>
            <a:ext cx="7975158" cy="37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485755"/>
            <a:ext cx="8520600" cy="754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Middle-ontology: what level of fine grained-ness is appropriate for leaf level nodes? </a:t>
            </a:r>
          </a:p>
          <a:p>
            <a:endParaRPr lang="en-US" sz="1800" b="1" i="1" dirty="0">
              <a:solidFill>
                <a:srgbClr val="0070C0"/>
              </a:solidFill>
            </a:endParaRPr>
          </a:p>
          <a:p>
            <a:endParaRPr lang="en-US" sz="18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Hey, look at what that dog is doing?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Hey, look at what that standard smooth-haired dachshund is doing?</a:t>
            </a:r>
          </a:p>
          <a:p>
            <a:endParaRPr lang="en-US" sz="1800" dirty="0"/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Cordless High-Torque Impact Wrench w/Free M18 4.0Ah Extended Capacity Battery</a:t>
            </a:r>
            <a:endParaRPr lang="en-US" sz="1800" dirty="0">
              <a:highlight>
                <a:srgbClr val="FF9300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6-1/2 in. 48-Teeth Carbide Tipped Saw Blade for Circular Saw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22 in. x 48 in. Original Drywall T-Square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Entities? Attributes?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2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B7B328E-A47A-FE41-9B3A-4776FC2D011D}"/>
              </a:ext>
            </a:extLst>
          </p:cNvPr>
          <p:cNvSpPr txBox="1"/>
          <p:nvPr/>
        </p:nvSpPr>
        <p:spPr>
          <a:xfrm>
            <a:off x="127221" y="898497"/>
            <a:ext cx="880241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Leaf level node: semantic tag for an entity that uniquely identifies what it is.</a:t>
            </a:r>
          </a:p>
          <a:p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Least number of words (&lt;5) that a domain expert can understand and serve their use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Can you combine the two approaches?</a:t>
            </a:r>
          </a:p>
          <a:p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CC3FF1A4-0ACA-3340-B2E9-C92B47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94" y="2136837"/>
            <a:ext cx="5420139" cy="17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9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sz="1200" dirty="0"/>
              <a:t>AAAI 2019 tutorial on Explainable AI </a:t>
            </a:r>
            <a:r>
              <a:rPr lang="en-US" sz="1200" dirty="0">
                <a:hlinkClick r:id="rId2"/>
              </a:rPr>
              <a:t>https://xaitutorial2019.github.io/#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>
                <a:solidFill>
                  <a:srgbClr val="0070C0"/>
                </a:solidFill>
              </a:rPr>
              <a:t>Shall I engineer a system that is explainable to an intelligent SME, or is it okay to build something only my fellow data scientists and engineers could understand?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C3A9E2D8-51FA-0D4B-AB74-FD130222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78" y="2003266"/>
            <a:ext cx="2845653" cy="159327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59BBD25-048A-0847-A4AA-107A0F17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57" y="1698321"/>
            <a:ext cx="4572000" cy="103002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9765ACF-1DCC-6F41-9017-07F690819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7" y="2799906"/>
            <a:ext cx="2960260" cy="229200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72C473F-B9B0-E548-A403-25CA2A503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931" y="2895758"/>
            <a:ext cx="2634683" cy="19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5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need for explainable AI: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705F50D-5318-A545-AA19-9513FFEE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8" y="1151787"/>
            <a:ext cx="4381587" cy="34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Trade-offs in various approaches to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516835" y="683002"/>
            <a:ext cx="7035900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Shallow vs Deep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Statistical vs Symbolic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Feature Engineering vs Feature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Top-down vs Bottom-up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Transparent vs Opaque (AI vs XAI)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C003C294-D2BE-8741-8536-2D96C8B0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277"/>
            <a:ext cx="9144000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7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DMML = data mining and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A69ABE0F-0072-8A40-892D-697673AD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714"/>
            <a:ext cx="9144000" cy="30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8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Shallow vs Deep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95415" y="1016956"/>
            <a:ext cx="56931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Shall I build a very robust, exhaustive representation of text meaning, or shall I just pick out a few elements needed for my application?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r>
              <a:rPr lang="en-US" sz="1600" u="sng" dirty="0"/>
              <a:t>Machine Learning Definition: </a:t>
            </a:r>
            <a:r>
              <a:rPr lang="en-US" sz="1600" dirty="0"/>
              <a:t>layers in neural networks or Deep Belief networks</a:t>
            </a:r>
          </a:p>
          <a:p>
            <a:endParaRPr lang="en-US" sz="1600" dirty="0"/>
          </a:p>
          <a:p>
            <a:r>
              <a:rPr lang="en-US" sz="1600" dirty="0"/>
              <a:t>Each layer has one or more nodes</a:t>
            </a:r>
          </a:p>
          <a:p>
            <a:r>
              <a:rPr lang="en-US" sz="1600" dirty="0"/>
              <a:t>Information flows in one direction only (in this architecture)</a:t>
            </a:r>
          </a:p>
          <a:p>
            <a:r>
              <a:rPr lang="en-US" sz="1600" dirty="0"/>
              <a:t>Hidden layers modify inputs (according to some function)</a:t>
            </a:r>
          </a:p>
          <a:p>
            <a:endParaRPr lang="en-US" sz="1600" dirty="0"/>
          </a:p>
          <a:p>
            <a:r>
              <a:rPr lang="en-US" sz="1600" b="1" i="1" dirty="0"/>
              <a:t>Number of layers depends on complexity of task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="" xmlns:a16="http://schemas.microsoft.com/office/drawing/2014/main" id="{CB2EAECE-6ACF-E945-AEC5-D2662970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005" y="1222804"/>
            <a:ext cx="2560463" cy="32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 parsers: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“</a:t>
            </a:r>
            <a:r>
              <a:rPr lang="en-US" sz="1600" b="1" dirty="0"/>
              <a:t>Chunking</a:t>
            </a:r>
            <a:r>
              <a:rPr lang="en-US" sz="1600" dirty="0"/>
              <a:t>”: classifying and labeling POS tags at the major levels (</a:t>
            </a:r>
            <a:r>
              <a:rPr lang="en-US" sz="1600" b="1" dirty="0"/>
              <a:t>N, V, Adj, Adv</a:t>
            </a:r>
            <a:r>
              <a:rPr lang="en-US" sz="1600" dirty="0"/>
              <a:t>) – does not extend to the most granular level of parsing (e.g., </a:t>
            </a:r>
            <a:r>
              <a:rPr lang="en-US" i="1" dirty="0"/>
              <a:t>noun </a:t>
            </a:r>
            <a:r>
              <a:rPr lang="en-US" dirty="0"/>
              <a:t>(</a:t>
            </a:r>
            <a:r>
              <a:rPr lang="en-US" b="1" dirty="0"/>
              <a:t>N</a:t>
            </a:r>
            <a:r>
              <a:rPr lang="en-US" dirty="0"/>
              <a:t>) can be further subdivided into categories like </a:t>
            </a:r>
            <a:r>
              <a:rPr lang="en-US" i="1" dirty="0"/>
              <a:t>singular nouns </a:t>
            </a:r>
            <a:r>
              <a:rPr lang="en-US" dirty="0"/>
              <a:t>(</a:t>
            </a:r>
            <a:r>
              <a:rPr lang="en-US" b="1" dirty="0"/>
              <a:t>NN</a:t>
            </a:r>
            <a:r>
              <a:rPr lang="en-US" dirty="0"/>
              <a:t>), </a:t>
            </a:r>
            <a:r>
              <a:rPr lang="en-US" i="1" dirty="0"/>
              <a:t>singular proper nouns</a:t>
            </a:r>
            <a:r>
              <a:rPr lang="en-US" dirty="0"/>
              <a:t>(</a:t>
            </a:r>
            <a:r>
              <a:rPr lang="en-US" b="1" dirty="0"/>
              <a:t>NNP</a:t>
            </a:r>
            <a:r>
              <a:rPr lang="en-US" dirty="0"/>
              <a:t>), and </a:t>
            </a:r>
            <a:r>
              <a:rPr lang="en-US" i="1" dirty="0"/>
              <a:t>plural nouns</a:t>
            </a:r>
            <a:r>
              <a:rPr lang="en-US" dirty="0"/>
              <a:t> (</a:t>
            </a:r>
            <a:r>
              <a:rPr lang="en-US" b="1" dirty="0"/>
              <a:t>NNS</a:t>
            </a:r>
            <a:r>
              <a:rPr lang="en-US" dirty="0"/>
              <a:t>))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Deep parsing: </a:t>
            </a:r>
            <a:r>
              <a:rPr lang="en-US" sz="1600" dirty="0"/>
              <a:t>extends parsing to the most granular level </a:t>
            </a:r>
          </a:p>
          <a:p>
            <a:r>
              <a:rPr lang="en-US" sz="1600" dirty="0"/>
              <a:t>Example: which node level is chunking vs deep?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02196DC3-AD20-7A4A-8F04-6F8F0602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40" y="2727297"/>
            <a:ext cx="5160397" cy="22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4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Semantic Parsing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Shallow semantic parsers: semantic types (e.g., location, org, person), semantic roles (e.g., agents, theme), sense distinctions (e.g., WordNet, </a:t>
            </a:r>
            <a:r>
              <a:rPr lang="en-US" sz="2000" dirty="0" err="1"/>
              <a:t>OntoNotes</a:t>
            </a:r>
            <a:r>
              <a:rPr lang="en-US" sz="2000" dirty="0"/>
              <a:t>), entity resolution</a:t>
            </a:r>
          </a:p>
          <a:p>
            <a:endParaRPr lang="en-US" sz="2000" dirty="0"/>
          </a:p>
          <a:p>
            <a:r>
              <a:rPr lang="en-US" sz="2000" dirty="0"/>
              <a:t>Applications such as Question Answering, Machine Translation need deeper semantics: </a:t>
            </a:r>
          </a:p>
          <a:p>
            <a:endParaRPr lang="en-US" sz="2000" dirty="0"/>
          </a:p>
          <a:p>
            <a:r>
              <a:rPr lang="en-US" sz="2000" dirty="0"/>
              <a:t>e.g., might be useful to know the class a noun in a sentence belongs to, e.g. Tim is a football player, and a quarterback</a:t>
            </a:r>
          </a:p>
          <a:p>
            <a:endParaRPr lang="en-US" sz="2000" dirty="0"/>
          </a:p>
          <a:p>
            <a:r>
              <a:rPr lang="en-US" sz="2000" dirty="0"/>
              <a:t>Or, relations between concepts (stabbing is a kind of hurting) (parsing the phrase “Tim touchdown pass”)</a:t>
            </a:r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CB6D8DFC-95E4-564C-9D57-946AF7AC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721"/>
            <a:ext cx="9144000" cy="23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71F933AA-27FE-124F-AC3F-FDFBCC39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" y="1119903"/>
            <a:ext cx="8897510" cy="34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8DE5CE1-5C12-724D-8676-4AFB2D26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510"/>
            <a:ext cx="9144000" cy="40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Context-free embeddings</a:t>
            </a:r>
            <a:r>
              <a:rPr lang="en-US" sz="1600" dirty="0"/>
              <a:t>:  Word2Vec, Glove, et al</a:t>
            </a:r>
          </a:p>
          <a:p>
            <a:endParaRPr lang="en-US" sz="1600" dirty="0"/>
          </a:p>
          <a:p>
            <a:r>
              <a:rPr lang="en-US" sz="1600" dirty="0"/>
              <a:t> Combine all the senses of a word into one</a:t>
            </a:r>
          </a:p>
          <a:p>
            <a:endParaRPr lang="en-US" sz="1600" dirty="0"/>
          </a:p>
          <a:p>
            <a:r>
              <a:rPr lang="en-US" dirty="0"/>
              <a:t>“</a:t>
            </a:r>
            <a:r>
              <a:rPr lang="en-US" i="1" dirty="0"/>
              <a:t>He went to the prison </a:t>
            </a:r>
            <a:r>
              <a:rPr lang="en-US" b="1" i="1" dirty="0"/>
              <a:t>cell</a:t>
            </a:r>
            <a:r>
              <a:rPr lang="en-US" i="1" dirty="0"/>
              <a:t> with his </a:t>
            </a:r>
            <a:r>
              <a:rPr lang="en-US" b="1" i="1" dirty="0"/>
              <a:t>cell</a:t>
            </a:r>
            <a:r>
              <a:rPr lang="en-US" i="1" dirty="0"/>
              <a:t> phone to extract blood </a:t>
            </a:r>
            <a:r>
              <a:rPr lang="en-US" b="1" i="1" dirty="0"/>
              <a:t>cell</a:t>
            </a:r>
            <a:r>
              <a:rPr lang="en-US" i="1" dirty="0"/>
              <a:t> samples from inmates</a:t>
            </a:r>
            <a:r>
              <a:rPr lang="en-US" dirty="0"/>
              <a:t>” – all senses of the word cell will be combined into one vector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b="1" dirty="0"/>
              <a:t>Contextual-embeddings: </a:t>
            </a:r>
            <a:r>
              <a:rPr lang="en-US" sz="1600" dirty="0"/>
              <a:t>Elmo, BERT, et al</a:t>
            </a:r>
          </a:p>
          <a:p>
            <a:endParaRPr lang="en-US" sz="1600" dirty="0"/>
          </a:p>
          <a:p>
            <a:r>
              <a:rPr lang="en-US" sz="1600" dirty="0"/>
              <a:t>Generate different embeddings for a word depending on the context/position in a sentence</a:t>
            </a:r>
          </a:p>
          <a:p>
            <a:endParaRPr lang="en-US" sz="1600" b="1" i="1" dirty="0"/>
          </a:p>
          <a:p>
            <a:r>
              <a:rPr lang="en-US" sz="1600" dirty="0"/>
              <a:t>“</a:t>
            </a:r>
            <a:r>
              <a:rPr lang="en-US" sz="1600" i="1" dirty="0"/>
              <a:t>He went to the prison </a:t>
            </a:r>
            <a:r>
              <a:rPr lang="en-US" sz="1600" b="1" i="1" dirty="0"/>
              <a:t>cell</a:t>
            </a:r>
            <a:r>
              <a:rPr lang="en-US" sz="1600" i="1" dirty="0"/>
              <a:t> with his </a:t>
            </a:r>
            <a:r>
              <a:rPr lang="en-US" sz="1600" b="1" i="1" dirty="0"/>
              <a:t>cell</a:t>
            </a:r>
            <a:r>
              <a:rPr lang="en-US" sz="1600" i="1" dirty="0"/>
              <a:t> phone to extract blood </a:t>
            </a:r>
            <a:r>
              <a:rPr lang="en-US" sz="1600" b="1" i="1" dirty="0"/>
              <a:t>cell</a:t>
            </a:r>
            <a:r>
              <a:rPr lang="en-US" sz="1600" i="1" dirty="0"/>
              <a:t> samples from inmates</a:t>
            </a:r>
            <a:r>
              <a:rPr lang="en-US" sz="1600" dirty="0"/>
              <a:t>”</a:t>
            </a:r>
          </a:p>
          <a:p>
            <a:endParaRPr lang="en-US" dirty="0"/>
          </a:p>
          <a:p>
            <a:r>
              <a:rPr lang="en-US" dirty="0"/>
              <a:t>The first “cell” (prison) would be closer to words like incarceration, crime, the second “cell” (phone case) would be closer to words like </a:t>
            </a:r>
            <a:r>
              <a:rPr lang="en-US" dirty="0" err="1"/>
              <a:t>iphone</a:t>
            </a:r>
            <a:r>
              <a:rPr lang="en-US" dirty="0"/>
              <a:t>, android, galaxy, third ”cell” (blood) would be closer to platelets, vein, arteries, etc.</a:t>
            </a:r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7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14224</TotalTime>
  <Words>822</Words>
  <Application>Microsoft Macintosh PowerPoint</Application>
  <PresentationFormat>On-screen Show (16:9)</PresentationFormat>
  <Paragraphs>400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Natural Language Processing Unit 3</vt:lpstr>
      <vt:lpstr>Trade-offs in various approaches to NLP </vt:lpstr>
      <vt:lpstr>Shallow vs Deep NLP </vt:lpstr>
      <vt:lpstr>Shallow vs Deep NLP </vt:lpstr>
      <vt:lpstr>Shallow vs Deep NLP- Semantic Parsing </vt:lpstr>
      <vt:lpstr>Shallow vs Deep NLP- word embeddings  </vt:lpstr>
      <vt:lpstr>Shallow vs Deep NLP- word embeddings </vt:lpstr>
      <vt:lpstr>Shallow vs Deep NLP- word embeddings </vt:lpstr>
      <vt:lpstr>Shallow vs Deep NLP- word embeddings </vt:lpstr>
      <vt:lpstr>Shallow vs Deep NLP – Machine learning context </vt:lpstr>
      <vt:lpstr>Feature Engineering and Feature Learning </vt:lpstr>
      <vt:lpstr>Feature Engineering and Feature Learning </vt:lpstr>
      <vt:lpstr>Feature Engineering and Feature Learning </vt:lpstr>
      <vt:lpstr>Top down vs Bottom up NLP </vt:lpstr>
      <vt:lpstr>Top down vs Bottom up NLP </vt:lpstr>
      <vt:lpstr>Top down vs Bottom up NLP </vt:lpstr>
      <vt:lpstr>Top down vs Bottom up NLP </vt:lpstr>
      <vt:lpstr>Explainable AI AAAI 2019 tutorial on Explainable AI https://xaitutorial2019.github.io/#  </vt:lpstr>
      <vt:lpstr>Explainable AI  </vt:lpstr>
      <vt:lpstr>Explainable AI  </vt:lpstr>
      <vt:lpstr>Explainable AI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138</cp:revision>
  <dcterms:modified xsi:type="dcterms:W3CDTF">2020-09-09T03:16:33Z</dcterms:modified>
</cp:coreProperties>
</file>